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5" r:id="rId3"/>
    <p:sldId id="257" r:id="rId4"/>
    <p:sldId id="258" r:id="rId5"/>
    <p:sldId id="264" r:id="rId6"/>
    <p:sldId id="266" r:id="rId7"/>
    <p:sldId id="267" r:id="rId8"/>
    <p:sldId id="270" r:id="rId9"/>
    <p:sldId id="263" r:id="rId10"/>
    <p:sldId id="269" r:id="rId11"/>
    <p:sldId id="259" r:id="rId12"/>
    <p:sldId id="271" r:id="rId13"/>
    <p:sldId id="261" r:id="rId14"/>
    <p:sldId id="260" r:id="rId15"/>
    <p:sldId id="262" r:id="rId16"/>
    <p:sldId id="273" r:id="rId17"/>
    <p:sldId id="268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BACF"/>
    <a:srgbClr val="C8C85C"/>
    <a:srgbClr val="CC4C4C"/>
    <a:srgbClr val="567FCA"/>
    <a:srgbClr val="82A1D8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7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wmf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9DCA9A-2913-4468-B66C-0887D76ABD19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66FA58-8F01-4873-94C6-B36BAB53D3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250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6FA58-8F01-4873-94C6-B36BAB53D37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258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6FA58-8F01-4873-94C6-B36BAB53D37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643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936B912-8F14-4454-841F-F830FE1C5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8BABFFD6-FDD0-4F2B-9B66-760A09682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2C7BDE2-087A-4A4E-BFCB-C54C16630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B058C36A-5080-4A1F-BD9A-209F167E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5D26E8C6-FEB9-4E54-82A2-DABAB1DBA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665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522FE70-5AAD-46AC-A3AD-B2FFC97CD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675C94ED-F63A-445A-902F-85AA99852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EFC916FE-88B2-456F-9155-001FC6F14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863F8D2-1235-4969-BC8F-853FCD5C0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C426888-C4B2-4432-8415-02EF77C0A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008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C2380799-B9B6-49A5-BE4F-87339A6929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DA0DF918-840B-45D2-B837-7C4E5569A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E6B75E25-B397-4F4A-8857-A02D14ABC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E837077-09C9-43D3-99B1-B74C9360A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016B6BF-CEBF-4743-AB57-FE41059AF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985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8ADD370-53FE-44C5-9074-47E255998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BD08937-E849-4A00-BDD4-07F619C5E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E6DF612E-C229-4FDD-81CF-F633CCAD6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E1DA4F0-C3D3-4A3A-B77B-AFD11048B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A7E7E67F-EE93-4EB3-AFA8-389F83DA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823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E95C7A9-2628-4F2D-8FAD-5467883AB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7C7CA35E-20E5-4286-9FE6-05E33B32D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4E2A9C52-AABA-4146-A783-558D8D8BF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67C1B6AB-2F4C-4C8C-B3A6-A44F2A616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11B3794C-92B6-4B3F-8D28-F3C90F72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145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AA66B23-CCBA-4651-BB9D-5892D9D79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E0F50E7-3CE9-43EA-9E3A-A2C8508A9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AA724CDE-ECB7-400E-BB1F-2CC86000DA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7C01F48B-D319-44D1-BDAC-23C5EFBBC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E8F58D82-AD40-4FE0-8A83-7BE1B73D3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88EB293D-25FD-47E5-9BE8-23B499CCB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303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D02B42E-5366-430E-931F-948440EFF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B00581D1-9821-4AC3-BB51-B12F84B52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547A433D-A49B-4B74-AE18-75CC8413F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F6885725-5E78-41C4-BFF0-7E60811C1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37153D67-3B92-4621-A2D6-7C0EB77DC0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34B3B4BE-2C5C-48B3-BA79-E2D71BC00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052BBC5D-24C1-4EC7-82AE-78A73D268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E7CE8E55-714C-4D96-81E1-9C272EE0D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82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2CC9B56-CC2D-4EC5-ADAC-B641C68DA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7B6E839D-776A-482D-A584-3ADE24E9C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66B39A00-DBDF-40F4-B0A8-5C51012C1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5195F81A-DD8A-4275-8137-0597AD08A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594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F065F68B-1533-4963-A54B-CEE48C7AF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58EE470F-A156-43DB-AF4D-A418A13F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D9E472DA-D5E2-4F99-8E2A-AB735C098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968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EE8E2C22-E96D-4E30-829E-C5601080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FF85F714-56E0-45E6-A574-CFBABF0A9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6E1EB69D-CF07-420B-98BD-B53C60016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3F9EE376-932C-4F20-912A-19A9A9236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6C08D442-9F4C-4537-AB2F-F56660233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9CFFC8C6-17C1-444B-B85B-E71B0A03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143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3C56BF2-B225-434A-B878-CF35C517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735853CD-1204-4BFE-9E7D-FA03056BDF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630D1046-84F8-47E2-9637-EE1F8D661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56573E4D-EA74-4746-B5BF-A9FF0E3A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3508D7C-3EBC-4B81-8BC0-015ACC2DF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06D730C-C52D-488A-B3AC-856FBF2E0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402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9820A22F-101A-402F-A5BB-D095C3AA9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21450A64-DD20-48B6-913C-D3DE6053C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A5C6B5C1-6075-4315-A6E3-6CCB2438CE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08AD5-9E69-4E2B-9F94-C8CBCC606C5B}" type="datetimeFigureOut">
              <a:rPr lang="ko-KR" altLang="en-US" smtClean="0"/>
              <a:t>2018-12-06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44EC332D-5CC3-4692-ADAC-F797423C0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EAA751D-6B6D-458B-9E99-DFAF8049E4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4F3DB-FE37-43A1-860F-6DD6867AA6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42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1.jpeg"/><Relationship Id="rId4" Type="http://schemas.openxmlformats.org/officeDocument/2006/relationships/image" Target="../media/image40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4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11" Type="http://schemas.openxmlformats.org/officeDocument/2006/relationships/image" Target="../media/image50.png"/><Relationship Id="rId5" Type="http://schemas.openxmlformats.org/officeDocument/2006/relationships/image" Target="../media/image45.png"/><Relationship Id="rId10" Type="http://schemas.openxmlformats.org/officeDocument/2006/relationships/image" Target="../media/image49.png"/><Relationship Id="rId4" Type="http://schemas.openxmlformats.org/officeDocument/2006/relationships/image" Target="../media/image44.png"/><Relationship Id="rId9" Type="http://schemas.openxmlformats.org/officeDocument/2006/relationships/image" Target="../media/image4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tore.unity.com/packages/3d/characters/toon-swordsmen-male-female-101204" TargetMode="External"/><Relationship Id="rId2" Type="http://schemas.openxmlformats.org/officeDocument/2006/relationships/hyperlink" Target="https://assetstore.unity.com/packages/3d/characters/toon-assassin-male-10118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pple.com/kr/shop/product/MQ052KH/A/magic-keyboard-with-numeric-keypad-%ED%95%9C%EA%B5%AD%EC%96%B4-%EC%8B%A4%EB%B2%84" TargetMode="External"/><Relationship Id="rId5" Type="http://schemas.openxmlformats.org/officeDocument/2006/relationships/hyperlink" Target="http://www.econovill.com/news/articleView.html?idxno=343123" TargetMode="External"/><Relationship Id="rId4" Type="http://schemas.openxmlformats.org/officeDocument/2006/relationships/hyperlink" Target="https://global.rakuten.com/ko/store/ishibashi/item/80-532169200/-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namu.wiki/w/%EB%B6%84%EB%A5%98:Slay%20the%20Spir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4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90DD904-92DF-4C00-9DEF-62DB324CA9DC}"/>
              </a:ext>
            </a:extLst>
          </p:cNvPr>
          <p:cNvSpPr txBox="1"/>
          <p:nvPr/>
        </p:nvSpPr>
        <p:spPr>
          <a:xfrm>
            <a:off x="9392355" y="5664692"/>
            <a:ext cx="24849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2013180049 </a:t>
            </a:r>
            <a:r>
              <a:rPr lang="ko-KR" altLang="en-US" sz="20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김천기</a:t>
            </a:r>
            <a:endParaRPr lang="en-US" altLang="ko-KR" sz="20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sz="20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2016182029 </a:t>
            </a:r>
            <a:r>
              <a:rPr lang="ko-KR" altLang="en-US" sz="20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이소현</a:t>
            </a:r>
            <a:endParaRPr lang="en-US" altLang="ko-KR" sz="20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60ABF07A-FE4E-4688-80CC-687EED60F91B}"/>
              </a:ext>
            </a:extLst>
          </p:cNvPr>
          <p:cNvSpPr/>
          <p:nvPr/>
        </p:nvSpPr>
        <p:spPr>
          <a:xfrm>
            <a:off x="722490" y="4921955"/>
            <a:ext cx="1948354" cy="14506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136D3A2-8D78-4CCE-AFF0-FB3E4EC571BB}"/>
              </a:ext>
            </a:extLst>
          </p:cNvPr>
          <p:cNvSpPr txBox="1"/>
          <p:nvPr/>
        </p:nvSpPr>
        <p:spPr>
          <a:xfrm>
            <a:off x="722489" y="4972756"/>
            <a:ext cx="212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Professor. 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김경철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="" xmlns:a16="http://schemas.microsoft.com/office/drawing/2014/main" id="{B3FBACC2-97ED-4D82-BB8A-5711DC7F65D1}"/>
              </a:ext>
            </a:extLst>
          </p:cNvPr>
          <p:cNvCxnSpPr/>
          <p:nvPr/>
        </p:nvCxnSpPr>
        <p:spPr>
          <a:xfrm>
            <a:off x="722490" y="5392888"/>
            <a:ext cx="194835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bject 3"/>
          <p:cNvSpPr/>
          <p:nvPr/>
        </p:nvSpPr>
        <p:spPr>
          <a:xfrm>
            <a:off x="-12879" y="2899603"/>
            <a:ext cx="12192000" cy="225781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8" name="object 4"/>
          <p:cNvSpPr/>
          <p:nvPr/>
        </p:nvSpPr>
        <p:spPr>
          <a:xfrm>
            <a:off x="0" y="3125989"/>
            <a:ext cx="12192000" cy="862537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91BE35E7-FEAB-4F32-8A4C-A484EAB8A745}"/>
              </a:ext>
            </a:extLst>
          </p:cNvPr>
          <p:cNvSpPr txBox="1"/>
          <p:nvPr/>
        </p:nvSpPr>
        <p:spPr>
          <a:xfrm>
            <a:off x="2486143" y="1878894"/>
            <a:ext cx="719395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PLAY GROUND</a:t>
            </a:r>
          </a:p>
          <a:p>
            <a:pPr algn="ctr"/>
            <a:r>
              <a:rPr lang="en-US" altLang="ko-KR" sz="6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ON AIR</a:t>
            </a:r>
            <a:endParaRPr lang="ko-KR" altLang="en-US" sz="6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1739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44"/>
          <a:stretch/>
        </p:blipFill>
        <p:spPr>
          <a:xfrm>
            <a:off x="6648493" y="3239504"/>
            <a:ext cx="5249095" cy="3394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096000" y="994771"/>
            <a:ext cx="5801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맵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4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컨셉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  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길거리 </a:t>
            </a:r>
            <a:r>
              <a:rPr lang="ko-KR" altLang="en-US" sz="24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버스킹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공연장 무대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TextBox 6"/>
          <p:cNvSpPr txBox="1"/>
          <p:nvPr/>
        </p:nvSpPr>
        <p:spPr>
          <a:xfrm>
            <a:off x="180303" y="129241"/>
            <a:ext cx="4770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2. </a:t>
            </a: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게임소개 및 특징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4" t="15921" r="9549" b="30002"/>
          <a:stretch/>
        </p:blipFill>
        <p:spPr>
          <a:xfrm>
            <a:off x="7101492" y="1739908"/>
            <a:ext cx="3790604" cy="14464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l="14631" r="12575"/>
          <a:stretch/>
        </p:blipFill>
        <p:spPr>
          <a:xfrm>
            <a:off x="2086495" y="1834529"/>
            <a:ext cx="1587731" cy="3176202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 rot="16200000">
            <a:off x="2870080" y="1185572"/>
            <a:ext cx="38209" cy="1570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152906" y="3284130"/>
            <a:ext cx="7008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150cm</a:t>
            </a:r>
            <a:endPara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571629" y="1557530"/>
            <a:ext cx="635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50cm</a:t>
            </a:r>
            <a:endPara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3575" y="5432063"/>
            <a:ext cx="57658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로우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폴리곤의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SD(Super Deformation) 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캐릭터 사용</a:t>
            </a:r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세로 </a:t>
            </a: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150cm x 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가로 </a:t>
            </a: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50cm</a:t>
            </a:r>
          </a:p>
        </p:txBody>
      </p:sp>
      <p:sp>
        <p:nvSpPr>
          <p:cNvPr id="15" name="달 14"/>
          <p:cNvSpPr/>
          <p:nvPr/>
        </p:nvSpPr>
        <p:spPr>
          <a:xfrm>
            <a:off x="1853739" y="1866604"/>
            <a:ext cx="187975" cy="3152377"/>
          </a:xfrm>
          <a:prstGeom prst="moon">
            <a:avLst>
              <a:gd name="adj" fmla="val 369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/>
          <p:cNvCxnSpPr/>
          <p:nvPr/>
        </p:nvCxnSpPr>
        <p:spPr>
          <a:xfrm>
            <a:off x="6019449" y="1064671"/>
            <a:ext cx="0" cy="5710299"/>
          </a:xfrm>
          <a:prstGeom prst="line">
            <a:avLst/>
          </a:prstGeom>
          <a:ln>
            <a:solidFill>
              <a:srgbClr val="FABA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6711" y="959783"/>
            <a:ext cx="2172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캐릭터 </a:t>
            </a:r>
            <a:r>
              <a:rPr lang="ko-KR" altLang="en-US" sz="24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컨셉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322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180303" y="129241"/>
            <a:ext cx="4770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2. </a:t>
            </a: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게임소개 및 특징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1115"/>
          <a:stretch/>
        </p:blipFill>
        <p:spPr>
          <a:xfrm>
            <a:off x="180303" y="1400727"/>
            <a:ext cx="6907194" cy="4925257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5095203" y="3911600"/>
            <a:ext cx="1919110" cy="14097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46" t="20024" r="8339"/>
          <a:stretch/>
        </p:blipFill>
        <p:spPr>
          <a:xfrm>
            <a:off x="4309142" y="1620322"/>
            <a:ext cx="2593588" cy="1843079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cxnSp>
        <p:nvCxnSpPr>
          <p:cNvPr id="10" name="직선 화살표 연결선 9"/>
          <p:cNvCxnSpPr/>
          <p:nvPr/>
        </p:nvCxnSpPr>
        <p:spPr>
          <a:xfrm flipH="1">
            <a:off x="7206332" y="2135464"/>
            <a:ext cx="41518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H="1">
            <a:off x="7172146" y="4491314"/>
            <a:ext cx="41518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621518" y="1941698"/>
            <a:ext cx="45704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Donation (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후원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 : </a:t>
            </a:r>
          </a:p>
          <a:p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시청자들이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스트리머에게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후원을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하였을때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게임내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코인이 올라 상품을 살 수 있다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8462" y="4306648"/>
            <a:ext cx="4416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트위치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채팅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</a:p>
          <a:p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실시간 채팅을 </a:t>
            </a:r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게임내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채팅으로 설정하여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스트리머와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시청자의 실시간 소통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9839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개체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7036835"/>
              </p:ext>
            </p:extLst>
          </p:nvPr>
        </p:nvGraphicFramePr>
        <p:xfrm>
          <a:off x="9278201" y="1574652"/>
          <a:ext cx="1950070" cy="32028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Image" r:id="rId3" imgW="9840960" imgH="16164720" progId="Photoshop.Image.18">
                  <p:embed/>
                </p:oleObj>
              </mc:Choice>
              <mc:Fallback>
                <p:oleObj name="Image" r:id="rId3" imgW="9840960" imgH="16164720" progId="Photoshop.Image.1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78201" y="1574652"/>
                        <a:ext cx="1950070" cy="32028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180303" y="129241"/>
            <a:ext cx="4770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2. </a:t>
            </a: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게임소개 및 특징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5448" y="1236405"/>
            <a:ext cx="1454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조작법</a:t>
            </a:r>
          </a:p>
        </p:txBody>
      </p:sp>
      <p:pic>
        <p:nvPicPr>
          <p:cNvPr id="2050" name="Picture 2" descr="í¤ë³´ë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59" b="19194"/>
          <a:stretch/>
        </p:blipFill>
        <p:spPr bwMode="auto">
          <a:xfrm>
            <a:off x="345448" y="2078182"/>
            <a:ext cx="7819810" cy="2144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1046704" y="3176093"/>
            <a:ext cx="290717" cy="282632"/>
          </a:xfrm>
          <a:prstGeom prst="rect">
            <a:avLst/>
          </a:prstGeom>
          <a:solidFill>
            <a:srgbClr val="567FCA"/>
          </a:solidFill>
          <a:ln>
            <a:solidFill>
              <a:srgbClr val="567F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398800" y="3176709"/>
            <a:ext cx="290717" cy="282632"/>
          </a:xfrm>
          <a:prstGeom prst="rect">
            <a:avLst/>
          </a:prstGeom>
          <a:solidFill>
            <a:srgbClr val="567FCA"/>
          </a:solidFill>
          <a:ln>
            <a:solidFill>
              <a:srgbClr val="567F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748515" y="3176093"/>
            <a:ext cx="290717" cy="282632"/>
          </a:xfrm>
          <a:prstGeom prst="rect">
            <a:avLst/>
          </a:prstGeom>
          <a:solidFill>
            <a:srgbClr val="567FCA"/>
          </a:solidFill>
          <a:ln>
            <a:solidFill>
              <a:srgbClr val="567F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1310695" y="2835813"/>
            <a:ext cx="290717" cy="282632"/>
          </a:xfrm>
          <a:prstGeom prst="rect">
            <a:avLst/>
          </a:prstGeom>
          <a:solidFill>
            <a:srgbClr val="567FCA"/>
          </a:solidFill>
          <a:ln>
            <a:solidFill>
              <a:srgbClr val="567F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1663020" y="2835813"/>
            <a:ext cx="290717" cy="282632"/>
          </a:xfrm>
          <a:prstGeom prst="rect">
            <a:avLst/>
          </a:prstGeom>
          <a:solidFill>
            <a:srgbClr val="CC4C4C"/>
          </a:solidFill>
          <a:ln>
            <a:solidFill>
              <a:srgbClr val="CC4C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9551325" y="2173565"/>
            <a:ext cx="323682" cy="420005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</a:rPr>
              <a:t>왼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1950431" y="3858349"/>
            <a:ext cx="1998114" cy="282632"/>
          </a:xfrm>
          <a:prstGeom prst="rect">
            <a:avLst/>
          </a:prstGeom>
          <a:solidFill>
            <a:srgbClr val="567FCA"/>
          </a:solidFill>
          <a:ln>
            <a:solidFill>
              <a:srgbClr val="567F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SPACE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453920" y="4602978"/>
            <a:ext cx="290717" cy="282632"/>
          </a:xfrm>
          <a:prstGeom prst="rect">
            <a:avLst/>
          </a:prstGeom>
          <a:solidFill>
            <a:srgbClr val="567FCA"/>
          </a:solidFill>
          <a:ln>
            <a:solidFill>
              <a:srgbClr val="567F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79624" y="4571511"/>
            <a:ext cx="2519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WASD </a:t>
            </a:r>
            <a:r>
              <a:rPr lang="en-US" altLang="ko-KR"/>
              <a:t>: </a:t>
            </a:r>
            <a:r>
              <a:rPr lang="ko-KR" altLang="en-US" dirty="0"/>
              <a:t>상하좌우 이동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453919" y="5095061"/>
            <a:ext cx="290717" cy="282632"/>
          </a:xfrm>
          <a:prstGeom prst="rect">
            <a:avLst/>
          </a:prstGeom>
          <a:solidFill>
            <a:srgbClr val="CC4C4C"/>
          </a:solidFill>
          <a:ln>
            <a:solidFill>
              <a:srgbClr val="CC4C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744636" y="5051711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 : </a:t>
            </a:r>
            <a:r>
              <a:rPr lang="ko-KR" altLang="en-US" dirty="0"/>
              <a:t>스킬 사용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453918" y="5573139"/>
            <a:ext cx="290717" cy="282632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744636" y="5543835"/>
            <a:ext cx="2178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왼 클릭</a:t>
            </a:r>
            <a:r>
              <a:rPr lang="en-US" altLang="ko-KR" dirty="0"/>
              <a:t> : </a:t>
            </a:r>
            <a:r>
              <a:rPr lang="ko-KR" altLang="en-US" dirty="0"/>
              <a:t>기본 공격</a:t>
            </a:r>
          </a:p>
        </p:txBody>
      </p:sp>
    </p:spTree>
    <p:extLst>
      <p:ext uri="{BB962C8B-B14F-4D97-AF65-F5344CB8AC3E}">
        <p14:creationId xmlns:p14="http://schemas.microsoft.com/office/powerpoint/2010/main" val="2731047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80303" y="129241"/>
            <a:ext cx="52261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3. </a:t>
            </a: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타 제품과의 차별성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04" y="1008767"/>
            <a:ext cx="4746566" cy="2809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64122" y="2263577"/>
            <a:ext cx="6242415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기존 격투게임과의 차별성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격투 </a:t>
            </a:r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컨텐츠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한정 </a:t>
            </a: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-&gt; 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조건 개입으로 하여 </a:t>
            </a:r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컨텐츠의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다양성</a:t>
            </a:r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플레이어의 실력으로 게임진행 </a:t>
            </a:r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-&gt; 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플레이어 실력</a:t>
            </a: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+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시청자와의 소통으로 게임진행</a:t>
            </a:r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3. 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아이템을 사용하여 게임요소 추가</a:t>
            </a:r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-&gt; 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게임도중 시청자의 참여로 게임요소 추가</a:t>
            </a:r>
            <a:endParaRPr lang="en-US" altLang="ko-KR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03" y="3903879"/>
            <a:ext cx="4746567" cy="275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282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80303" y="129241"/>
            <a:ext cx="48942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4. </a:t>
            </a: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구현 환경 및 기술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0364" y="2166168"/>
            <a:ext cx="4373313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Visual Studio 2017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DirectX 12 SDK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IOCP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트위치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방송 </a:t>
            </a:r>
            <a:r>
              <a:rPr lang="ko-KR" altLang="en-US" sz="28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플렛폼</a:t>
            </a: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FBX SDK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PhotoShop</a:t>
            </a:r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GitHub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등등</a:t>
            </a:r>
            <a:endParaRPr lang="en-US" altLang="ko-KR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A35082C4-B658-4B6E-8A7C-0F86F3876970}"/>
              </a:ext>
            </a:extLst>
          </p:cNvPr>
          <p:cNvSpPr txBox="1"/>
          <p:nvPr/>
        </p:nvSpPr>
        <p:spPr>
          <a:xfrm>
            <a:off x="1290653" y="1252747"/>
            <a:ext cx="4411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&lt;</a:t>
            </a:r>
            <a:r>
              <a:rPr lang="ko-KR" altLang="en-US" sz="28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구현 환경</a:t>
            </a:r>
            <a:r>
              <a:rPr lang="en-US" altLang="ko-KR" sz="28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&gt;</a:t>
            </a:r>
            <a:endParaRPr lang="ko-KR" altLang="en-US" sz="28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A35082C4-B658-4B6E-8A7C-0F86F3876970}"/>
              </a:ext>
            </a:extLst>
          </p:cNvPr>
          <p:cNvSpPr txBox="1"/>
          <p:nvPr/>
        </p:nvSpPr>
        <p:spPr>
          <a:xfrm>
            <a:off x="7660973" y="1252373"/>
            <a:ext cx="4411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&lt;</a:t>
            </a:r>
            <a:r>
              <a:rPr lang="ko-KR" altLang="en-US" sz="28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구현 기술</a:t>
            </a:r>
            <a:r>
              <a:rPr lang="en-US" altLang="ko-KR" sz="2800" dirty="0" smtClean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&gt;</a:t>
            </a:r>
            <a:endParaRPr lang="ko-KR" altLang="en-US" sz="28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35082C4-B658-4B6E-8A7C-0F86F3876970}"/>
              </a:ext>
            </a:extLst>
          </p:cNvPr>
          <p:cNvSpPr txBox="1"/>
          <p:nvPr/>
        </p:nvSpPr>
        <p:spPr>
          <a:xfrm>
            <a:off x="5339106" y="2075675"/>
            <a:ext cx="3151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&lt;</a:t>
            </a:r>
            <a:r>
              <a:rPr lang="ko-KR" altLang="en-US" sz="2000" b="1" dirty="0"/>
              <a:t>클라이언트 개발 항목</a:t>
            </a:r>
            <a:r>
              <a:rPr lang="en-US" altLang="ko-KR" sz="2000" b="1" dirty="0"/>
              <a:t>&gt;</a:t>
            </a:r>
            <a:endParaRPr lang="ko-KR" altLang="en-US" sz="2000" b="1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6858BE1-B2D3-4551-8B6F-B07F327E79AD}"/>
              </a:ext>
            </a:extLst>
          </p:cNvPr>
          <p:cNvSpPr txBox="1"/>
          <p:nvPr/>
        </p:nvSpPr>
        <p:spPr>
          <a:xfrm>
            <a:off x="9158696" y="2075675"/>
            <a:ext cx="22479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&lt;</a:t>
            </a:r>
            <a:r>
              <a:rPr lang="ko-KR" altLang="en-US" sz="2000" b="1" dirty="0"/>
              <a:t>서버개발 항목</a:t>
            </a:r>
            <a:r>
              <a:rPr lang="en-US" altLang="ko-KR" sz="2000" b="1" dirty="0"/>
              <a:t>&gt;</a:t>
            </a:r>
            <a:endParaRPr lang="ko-KR" altLang="en-US" sz="2000" b="1" dirty="0"/>
          </a:p>
        </p:txBody>
      </p:sp>
      <p:sp>
        <p:nvSpPr>
          <p:cNvPr id="2" name="직사각형 1"/>
          <p:cNvSpPr/>
          <p:nvPr/>
        </p:nvSpPr>
        <p:spPr>
          <a:xfrm>
            <a:off x="9016309" y="3141636"/>
            <a:ext cx="29294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IOCP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소켓 모델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데드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레커닝</a:t>
            </a:r>
            <a:endParaRPr lang="en-US" altLang="ko-KR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트위치</a:t>
            </a:r>
            <a:r>
              <a:rPr lang="en-US" altLang="ko-K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 </a:t>
            </a:r>
            <a:r>
              <a:rPr lang="ko-KR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연동</a:t>
            </a:r>
            <a:endParaRPr lang="en-US" altLang="ko-KR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321689" y="3141637"/>
            <a:ext cx="35349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키 프레임 애니메이션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디퍼드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쉐이딩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그림자 </a:t>
            </a: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매핑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5074592" y="973011"/>
            <a:ext cx="0" cy="5710299"/>
          </a:xfrm>
          <a:prstGeom prst="line">
            <a:avLst/>
          </a:prstGeom>
          <a:ln>
            <a:solidFill>
              <a:srgbClr val="FABA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8856617" y="2075675"/>
            <a:ext cx="0" cy="4257972"/>
          </a:xfrm>
          <a:prstGeom prst="line">
            <a:avLst/>
          </a:prstGeom>
          <a:ln>
            <a:solidFill>
              <a:srgbClr val="FABA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9324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80303" y="129241"/>
            <a:ext cx="49247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5. </a:t>
            </a: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역할 분담 및 일정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="" xmlns:a16="http://schemas.microsoft.com/office/drawing/2014/main" id="{0DE5F70D-F66D-440D-86F0-8043BA927B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087798"/>
              </p:ext>
            </p:extLst>
          </p:nvPr>
        </p:nvGraphicFramePr>
        <p:xfrm>
          <a:off x="342548" y="1138174"/>
          <a:ext cx="11544651" cy="5441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2739">
                  <a:extLst>
                    <a:ext uri="{9D8B030D-6E8A-4147-A177-3AD203B41FA5}">
                      <a16:colId xmlns="" xmlns:a16="http://schemas.microsoft.com/office/drawing/2014/main" val="2173899183"/>
                    </a:ext>
                  </a:extLst>
                </a:gridCol>
                <a:gridCol w="1282739">
                  <a:extLst>
                    <a:ext uri="{9D8B030D-6E8A-4147-A177-3AD203B41FA5}">
                      <a16:colId xmlns="" xmlns:a16="http://schemas.microsoft.com/office/drawing/2014/main" val="1602516901"/>
                    </a:ext>
                  </a:extLst>
                </a:gridCol>
                <a:gridCol w="1282739">
                  <a:extLst>
                    <a:ext uri="{9D8B030D-6E8A-4147-A177-3AD203B41FA5}">
                      <a16:colId xmlns="" xmlns:a16="http://schemas.microsoft.com/office/drawing/2014/main" val="1597331836"/>
                    </a:ext>
                  </a:extLst>
                </a:gridCol>
                <a:gridCol w="1282739">
                  <a:extLst>
                    <a:ext uri="{9D8B030D-6E8A-4147-A177-3AD203B41FA5}">
                      <a16:colId xmlns="" xmlns:a16="http://schemas.microsoft.com/office/drawing/2014/main" val="1354842361"/>
                    </a:ext>
                  </a:extLst>
                </a:gridCol>
                <a:gridCol w="1282739">
                  <a:extLst>
                    <a:ext uri="{9D8B030D-6E8A-4147-A177-3AD203B41FA5}">
                      <a16:colId xmlns="" xmlns:a16="http://schemas.microsoft.com/office/drawing/2014/main" val="498616523"/>
                    </a:ext>
                  </a:extLst>
                </a:gridCol>
                <a:gridCol w="1282739">
                  <a:extLst>
                    <a:ext uri="{9D8B030D-6E8A-4147-A177-3AD203B41FA5}">
                      <a16:colId xmlns="" xmlns:a16="http://schemas.microsoft.com/office/drawing/2014/main" val="492859601"/>
                    </a:ext>
                  </a:extLst>
                </a:gridCol>
                <a:gridCol w="1282739">
                  <a:extLst>
                    <a:ext uri="{9D8B030D-6E8A-4147-A177-3AD203B41FA5}">
                      <a16:colId xmlns="" xmlns:a16="http://schemas.microsoft.com/office/drawing/2014/main" val="1372985610"/>
                    </a:ext>
                  </a:extLst>
                </a:gridCol>
                <a:gridCol w="1282739">
                  <a:extLst>
                    <a:ext uri="{9D8B030D-6E8A-4147-A177-3AD203B41FA5}">
                      <a16:colId xmlns="" xmlns:a16="http://schemas.microsoft.com/office/drawing/2014/main" val="4238606612"/>
                    </a:ext>
                  </a:extLst>
                </a:gridCol>
                <a:gridCol w="1282739">
                  <a:extLst>
                    <a:ext uri="{9D8B030D-6E8A-4147-A177-3AD203B41FA5}">
                      <a16:colId xmlns="" xmlns:a16="http://schemas.microsoft.com/office/drawing/2014/main" val="780873143"/>
                    </a:ext>
                  </a:extLst>
                </a:gridCol>
              </a:tblGrid>
              <a:tr h="4394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/>
                        <a:t>개발항목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1</a:t>
                      </a:r>
                      <a:r>
                        <a:rPr lang="ko-KR" altLang="en-US" sz="800" dirty="0"/>
                        <a:t>월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2</a:t>
                      </a:r>
                      <a:r>
                        <a:rPr lang="ko-KR" altLang="en-US" sz="800" dirty="0"/>
                        <a:t>월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3</a:t>
                      </a:r>
                      <a:r>
                        <a:rPr lang="ko-KR" altLang="en-US" sz="800" dirty="0"/>
                        <a:t>월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4</a:t>
                      </a:r>
                      <a:r>
                        <a:rPr lang="ko-KR" altLang="en-US" sz="800" dirty="0"/>
                        <a:t>월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5</a:t>
                      </a:r>
                      <a:r>
                        <a:rPr lang="ko-KR" altLang="en-US" sz="800" dirty="0"/>
                        <a:t>월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6</a:t>
                      </a:r>
                      <a:r>
                        <a:rPr lang="ko-KR" altLang="en-US" sz="800" dirty="0"/>
                        <a:t>월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7</a:t>
                      </a:r>
                      <a:r>
                        <a:rPr lang="ko-KR" altLang="en-US" sz="800" dirty="0"/>
                        <a:t>월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/>
                        <a:t>8</a:t>
                      </a:r>
                      <a:r>
                        <a:rPr lang="ko-KR" altLang="en-US" sz="800" dirty="0"/>
                        <a:t>월</a:t>
                      </a:r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1521378511"/>
                  </a:ext>
                </a:extLst>
              </a:tr>
              <a:tr h="52356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dirty="0"/>
                        <a:t>클라이언트 </a:t>
                      </a:r>
                      <a:endParaRPr lang="en-US" altLang="ko-KR" sz="1000" b="1" dirty="0"/>
                    </a:p>
                    <a:p>
                      <a:pPr latinLnBrk="1"/>
                      <a:r>
                        <a:rPr lang="ko-KR" altLang="en-US" sz="1000" b="1" dirty="0"/>
                        <a:t>프레임워크제작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1823844852"/>
                  </a:ext>
                </a:extLst>
              </a:tr>
              <a:tr h="52356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dirty="0"/>
                        <a:t>캐릭터 로드 및 </a:t>
                      </a:r>
                      <a:endParaRPr lang="en-US" altLang="ko-KR" sz="1000" b="1" dirty="0"/>
                    </a:p>
                    <a:p>
                      <a:pPr latinLnBrk="1"/>
                      <a:r>
                        <a:rPr lang="ko-KR" altLang="en-US" sz="1000" b="1" dirty="0"/>
                        <a:t>애니메이션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2919923741"/>
                  </a:ext>
                </a:extLst>
              </a:tr>
              <a:tr h="4394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dirty="0"/>
                        <a:t>맵 </a:t>
                      </a:r>
                      <a:r>
                        <a:rPr lang="en-US" altLang="ko-KR" sz="1000" b="1" dirty="0"/>
                        <a:t>&amp; </a:t>
                      </a:r>
                      <a:r>
                        <a:rPr lang="ko-KR" altLang="en-US" sz="1000" b="1" dirty="0"/>
                        <a:t>오브젝트 배치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908646528"/>
                  </a:ext>
                </a:extLst>
              </a:tr>
              <a:tr h="4394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/>
                        <a:t>충돌검사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2711703114"/>
                  </a:ext>
                </a:extLst>
              </a:tr>
              <a:tr h="4394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/>
                        <a:t>그림자</a:t>
                      </a:r>
                      <a:r>
                        <a:rPr lang="en-US" altLang="ko-KR" sz="1000" b="1" dirty="0"/>
                        <a:t>&amp; </a:t>
                      </a:r>
                      <a:r>
                        <a:rPr lang="ko-KR" altLang="en-US" sz="1000" b="1" dirty="0"/>
                        <a:t>조명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731265703"/>
                  </a:ext>
                </a:extLst>
              </a:tr>
              <a:tr h="4394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/>
                        <a:t>컨텐츠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1188505102"/>
                  </a:ext>
                </a:extLst>
              </a:tr>
              <a:tr h="4394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dirty="0"/>
                        <a:t>이펙트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2493615679"/>
                  </a:ext>
                </a:extLst>
              </a:tr>
              <a:tr h="4394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/>
                        <a:t>UI &amp; </a:t>
                      </a:r>
                      <a:r>
                        <a:rPr lang="ko-KR" altLang="en-US" sz="1000" b="1" dirty="0" err="1"/>
                        <a:t>트위치</a:t>
                      </a:r>
                      <a:r>
                        <a:rPr lang="ko-KR" altLang="en-US" sz="1000" b="1" dirty="0"/>
                        <a:t> 연동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3574362446"/>
                  </a:ext>
                </a:extLst>
              </a:tr>
              <a:tr h="4394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/>
                        <a:t>서버 프레임워크</a:t>
                      </a:r>
                    </a:p>
                    <a:p>
                      <a:pPr latinLnBrk="1"/>
                      <a:endParaRPr lang="ko-KR" altLang="en-US" sz="1000" b="1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3328746757"/>
                  </a:ext>
                </a:extLst>
              </a:tr>
              <a:tr h="4394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dirty="0"/>
                        <a:t>서버 동기화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218571425"/>
                  </a:ext>
                </a:extLst>
              </a:tr>
              <a:tr h="4394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dirty="0"/>
                        <a:t>보수 작업</a:t>
                      </a:r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73007" marR="73007" marT="36503" marB="36503"/>
                </a:tc>
                <a:extLst>
                  <a:ext uri="{0D108BD9-81ED-4DB2-BD59-A6C34878D82A}">
                    <a16:rowId xmlns="" xmlns:a16="http://schemas.microsoft.com/office/drawing/2014/main" val="1908610193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D25D2CE8-47F0-4566-973B-1043188C06DC}"/>
              </a:ext>
            </a:extLst>
          </p:cNvPr>
          <p:cNvSpPr/>
          <p:nvPr/>
        </p:nvSpPr>
        <p:spPr>
          <a:xfrm>
            <a:off x="5880656" y="3150385"/>
            <a:ext cx="1432273" cy="114969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721541C1-7309-4201-811C-A89DF21D8DBC}"/>
              </a:ext>
            </a:extLst>
          </p:cNvPr>
          <p:cNvSpPr/>
          <p:nvPr/>
        </p:nvSpPr>
        <p:spPr>
          <a:xfrm>
            <a:off x="5880656" y="3353070"/>
            <a:ext cx="3363098" cy="9338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5D336261-6185-4BE7-AAAE-18117A4AF291}"/>
              </a:ext>
            </a:extLst>
          </p:cNvPr>
          <p:cNvSpPr/>
          <p:nvPr/>
        </p:nvSpPr>
        <p:spPr>
          <a:xfrm>
            <a:off x="1795349" y="1710636"/>
            <a:ext cx="3102430" cy="92810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05E7F5DB-1B77-4C6B-B56D-FFA3E0D9A18E}"/>
              </a:ext>
            </a:extLst>
          </p:cNvPr>
          <p:cNvSpPr/>
          <p:nvPr/>
        </p:nvSpPr>
        <p:spPr>
          <a:xfrm>
            <a:off x="1795349" y="1885650"/>
            <a:ext cx="3102430" cy="9281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309DCE27-669E-4FAC-AE9E-8FBE203A3B74}"/>
              </a:ext>
            </a:extLst>
          </p:cNvPr>
          <p:cNvSpPr/>
          <p:nvPr/>
        </p:nvSpPr>
        <p:spPr>
          <a:xfrm>
            <a:off x="1795349" y="2220682"/>
            <a:ext cx="3102430" cy="92810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A81AA04B-7C53-438D-876B-B4EAFD0A116A}"/>
              </a:ext>
            </a:extLst>
          </p:cNvPr>
          <p:cNvSpPr/>
          <p:nvPr/>
        </p:nvSpPr>
        <p:spPr>
          <a:xfrm>
            <a:off x="1795349" y="2409875"/>
            <a:ext cx="3102430" cy="9281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5A3AC228-52A2-4C65-A64B-F8D405C152D4}"/>
              </a:ext>
            </a:extLst>
          </p:cNvPr>
          <p:cNvSpPr/>
          <p:nvPr/>
        </p:nvSpPr>
        <p:spPr>
          <a:xfrm>
            <a:off x="4230717" y="2695315"/>
            <a:ext cx="1180870" cy="86802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7FF16524-06CA-49B3-8607-78508B4DE7B6}"/>
              </a:ext>
            </a:extLst>
          </p:cNvPr>
          <p:cNvSpPr/>
          <p:nvPr/>
        </p:nvSpPr>
        <p:spPr>
          <a:xfrm>
            <a:off x="4230717" y="2920721"/>
            <a:ext cx="1180870" cy="868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1EF389D8-F1D7-4013-8436-A1EFCC399DBF}"/>
              </a:ext>
            </a:extLst>
          </p:cNvPr>
          <p:cNvSpPr/>
          <p:nvPr/>
        </p:nvSpPr>
        <p:spPr>
          <a:xfrm>
            <a:off x="4621877" y="5405568"/>
            <a:ext cx="6851816" cy="12309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77221FE6-4695-4F8F-890B-9143964EE01F}"/>
              </a:ext>
            </a:extLst>
          </p:cNvPr>
          <p:cNvSpPr/>
          <p:nvPr/>
        </p:nvSpPr>
        <p:spPr>
          <a:xfrm>
            <a:off x="9620249" y="4461864"/>
            <a:ext cx="1872340" cy="144202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A4733C14-38D7-41DE-9218-F2678E5EEFE9}"/>
              </a:ext>
            </a:extLst>
          </p:cNvPr>
          <p:cNvSpPr/>
          <p:nvPr/>
        </p:nvSpPr>
        <p:spPr>
          <a:xfrm>
            <a:off x="8689169" y="3661272"/>
            <a:ext cx="2786743" cy="164966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="" xmlns:a16="http://schemas.microsoft.com/office/drawing/2014/main" id="{D7769EA5-602E-4D50-A143-910BAC938F72}"/>
              </a:ext>
            </a:extLst>
          </p:cNvPr>
          <p:cNvSpPr/>
          <p:nvPr/>
        </p:nvSpPr>
        <p:spPr>
          <a:xfrm>
            <a:off x="4621877" y="4223293"/>
            <a:ext cx="1258779" cy="11596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1B55D30C-8A57-47D8-A44C-A4B34CAD4A06}"/>
              </a:ext>
            </a:extLst>
          </p:cNvPr>
          <p:cNvSpPr/>
          <p:nvPr/>
        </p:nvSpPr>
        <p:spPr>
          <a:xfrm>
            <a:off x="6735685" y="5794416"/>
            <a:ext cx="4738008" cy="12537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5DF6FB9F-7B62-4652-A223-08ED57B422F4}"/>
              </a:ext>
            </a:extLst>
          </p:cNvPr>
          <p:cNvSpPr/>
          <p:nvPr/>
        </p:nvSpPr>
        <p:spPr>
          <a:xfrm>
            <a:off x="6869038" y="5076259"/>
            <a:ext cx="4604655" cy="12662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D8A34CA2-FF41-421C-A7B3-83C371C38DCD}"/>
              </a:ext>
            </a:extLst>
          </p:cNvPr>
          <p:cNvSpPr/>
          <p:nvPr/>
        </p:nvSpPr>
        <p:spPr>
          <a:xfrm>
            <a:off x="4621877" y="4041057"/>
            <a:ext cx="6854036" cy="112605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A92C681F-5EAB-48D9-BCBD-ADDBC374EF22}"/>
              </a:ext>
            </a:extLst>
          </p:cNvPr>
          <p:cNvSpPr/>
          <p:nvPr/>
        </p:nvSpPr>
        <p:spPr>
          <a:xfrm>
            <a:off x="6869038" y="4884142"/>
            <a:ext cx="1257301" cy="130300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9E7957A4-B78B-4730-BA30-74359B7E2A51}"/>
              </a:ext>
            </a:extLst>
          </p:cNvPr>
          <p:cNvSpPr/>
          <p:nvPr/>
        </p:nvSpPr>
        <p:spPr>
          <a:xfrm>
            <a:off x="5524580" y="6411974"/>
            <a:ext cx="1180585" cy="9797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FC01595C-E35B-4D54-A4AA-D8AF3BE10353}"/>
              </a:ext>
            </a:extLst>
          </p:cNvPr>
          <p:cNvSpPr/>
          <p:nvPr/>
        </p:nvSpPr>
        <p:spPr>
          <a:xfrm>
            <a:off x="9443352" y="6223532"/>
            <a:ext cx="2049237" cy="125803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="" xmlns:a16="http://schemas.microsoft.com/office/drawing/2014/main" id="{87DE02C6-3FDD-47C9-9773-810D70F146C8}"/>
              </a:ext>
            </a:extLst>
          </p:cNvPr>
          <p:cNvSpPr/>
          <p:nvPr/>
        </p:nvSpPr>
        <p:spPr>
          <a:xfrm>
            <a:off x="9443351" y="6411974"/>
            <a:ext cx="2049237" cy="11659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="" xmlns:a16="http://schemas.microsoft.com/office/drawing/2014/main" id="{DB97D10B-B949-43B9-AE40-4D14EEFFD225}"/>
              </a:ext>
            </a:extLst>
          </p:cNvPr>
          <p:cNvSpPr/>
          <p:nvPr/>
        </p:nvSpPr>
        <p:spPr>
          <a:xfrm>
            <a:off x="9601353" y="4873460"/>
            <a:ext cx="1872340" cy="140982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720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169025" y="1230284"/>
            <a:ext cx="10177847" cy="5436844"/>
            <a:chOff x="994460" y="676777"/>
            <a:chExt cx="10520262" cy="5599332"/>
          </a:xfrm>
        </p:grpSpPr>
        <p:pic>
          <p:nvPicPr>
            <p:cNvPr id="1028" name="Picture 4" descr="http://s.nx.com/S2/game/bf/images/info/map/map_stadium03_3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4857" y="717388"/>
              <a:ext cx="10280633" cy="555872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타원 17"/>
            <p:cNvSpPr/>
            <p:nvPr/>
          </p:nvSpPr>
          <p:spPr>
            <a:xfrm>
              <a:off x="10132836" y="2407227"/>
              <a:ext cx="832548" cy="185432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2931107" y="5032312"/>
              <a:ext cx="1500534" cy="436146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dirty="0"/>
            </a:p>
          </p:txBody>
        </p:sp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12" t="26697" r="28516" b="28799"/>
            <a:stretch/>
          </p:blipFill>
          <p:spPr>
            <a:xfrm>
              <a:off x="2968720" y="1585588"/>
              <a:ext cx="1274904" cy="122736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717" t="20000" r="16586" b="23273"/>
            <a:stretch/>
          </p:blipFill>
          <p:spPr>
            <a:xfrm>
              <a:off x="2409125" y="2695172"/>
              <a:ext cx="3015490" cy="2637299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21" t="20121" r="45555" b="26424"/>
            <a:stretch/>
          </p:blipFill>
          <p:spPr>
            <a:xfrm flipH="1">
              <a:off x="9907327" y="1295508"/>
              <a:ext cx="1058057" cy="1204436"/>
            </a:xfrm>
            <a:prstGeom prst="rect">
              <a:avLst/>
            </a:prstGeom>
          </p:spPr>
        </p:pic>
        <p:sp>
          <p:nvSpPr>
            <p:cNvPr id="13" name="타원 12"/>
            <p:cNvSpPr/>
            <p:nvPr/>
          </p:nvSpPr>
          <p:spPr>
            <a:xfrm>
              <a:off x="7195210" y="4656263"/>
              <a:ext cx="1742023" cy="37086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dirty="0"/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4" t="21454" r="39131" b="20848"/>
            <a:stretch/>
          </p:blipFill>
          <p:spPr>
            <a:xfrm flipH="1">
              <a:off x="5849423" y="1775751"/>
              <a:ext cx="3078111" cy="3071130"/>
            </a:xfrm>
            <a:prstGeom prst="rect">
              <a:avLst/>
            </a:prstGeom>
          </p:spPr>
        </p:pic>
        <p:sp>
          <p:nvSpPr>
            <p:cNvPr id="17" name="타원 16"/>
            <p:cNvSpPr/>
            <p:nvPr/>
          </p:nvSpPr>
          <p:spPr>
            <a:xfrm>
              <a:off x="2968720" y="2695172"/>
              <a:ext cx="832548" cy="185432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dirty="0"/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08" t="39481" r="23965" b="53818"/>
            <a:stretch/>
          </p:blipFill>
          <p:spPr>
            <a:xfrm>
              <a:off x="994460" y="714573"/>
              <a:ext cx="4854963" cy="580613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16" t="39590" r="23855" b="53818"/>
            <a:stretch/>
          </p:blipFill>
          <p:spPr>
            <a:xfrm>
              <a:off x="6671256" y="723207"/>
              <a:ext cx="4614234" cy="571979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9" name="TextBox 18"/>
            <p:cNvSpPr txBox="1"/>
            <p:nvPr/>
          </p:nvSpPr>
          <p:spPr>
            <a:xfrm>
              <a:off x="5825851" y="676777"/>
              <a:ext cx="867545" cy="830997"/>
            </a:xfrm>
            <a:prstGeom prst="rect">
              <a:avLst/>
            </a:prstGeom>
            <a:noFill/>
            <a:effectLst>
              <a:reflection blurRad="6350" stA="52000" endA="300" endPos="35000" dir="5400000" sy="-100000" algn="bl" rotWithShape="0"/>
            </a:effectLst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</a:rPr>
                <a:t>TIME</a:t>
              </a:r>
            </a:p>
            <a:p>
              <a:pPr algn="ctr"/>
              <a:r>
                <a:rPr lang="en-US" altLang="ko-KR" sz="28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</a:rPr>
                <a:t>60</a:t>
              </a:r>
              <a:endParaRPr lang="ko-KR" altLang="en-US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95158" y="717388"/>
              <a:ext cx="1722432" cy="4439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</a:rPr>
                <a:t>HP : 3500</a:t>
              </a:r>
              <a:endPara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573455" y="717388"/>
              <a:ext cx="1722432" cy="4439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</a:rPr>
                <a:t>HP : 3500</a:t>
              </a:r>
              <a:endPara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84" t="34909" r="21192" b="30182"/>
            <a:stretch/>
          </p:blipFill>
          <p:spPr>
            <a:xfrm>
              <a:off x="8302009" y="3389046"/>
              <a:ext cx="2937919" cy="1690960"/>
            </a:xfrm>
            <a:prstGeom prst="rect">
              <a:avLst/>
            </a:prstGeom>
          </p:spPr>
        </p:pic>
        <p:pic>
          <p:nvPicPr>
            <p:cNvPr id="28" name="그림 27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031" b="37090"/>
            <a:stretch/>
          </p:blipFill>
          <p:spPr>
            <a:xfrm>
              <a:off x="8066221" y="5124074"/>
              <a:ext cx="3448501" cy="547580"/>
            </a:xfrm>
            <a:prstGeom prst="rect">
              <a:avLst/>
            </a:prstGeom>
          </p:spPr>
        </p:pic>
      </p:grpSp>
      <p:sp>
        <p:nvSpPr>
          <p:cNvPr id="29" name="직사각형 28"/>
          <p:cNvSpPr/>
          <p:nvPr/>
        </p:nvSpPr>
        <p:spPr>
          <a:xfrm>
            <a:off x="3198336" y="74610"/>
            <a:ext cx="6096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PLAY GROUND</a:t>
            </a:r>
          </a:p>
          <a:p>
            <a:pPr algn="ctr"/>
            <a:r>
              <a:rPr lang="en-US" altLang="ko-KR" sz="12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ON AIR</a:t>
            </a:r>
            <a:endParaRPr lang="ko-KR" altLang="en-US" sz="12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14" t="32120" r="41798" b="43152"/>
          <a:stretch/>
        </p:blipFill>
        <p:spPr>
          <a:xfrm>
            <a:off x="4945197" y="77076"/>
            <a:ext cx="394272" cy="42782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2663464" y="562037"/>
            <a:ext cx="7165744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ko-KR" altLang="en-US" sz="4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101600">
                    <a:srgbClr val="FABACF">
                      <a:alpha val="60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경쟁</a:t>
            </a:r>
            <a:r>
              <a:rPr lang="ko-KR" altLang="en-US" sz="3200" dirty="0">
                <a:effectLst>
                  <a:glow rad="101600">
                    <a:srgbClr val="FABACF">
                      <a:alpha val="60000"/>
                    </a:srgbClr>
                  </a:glo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800" dirty="0">
                <a:effectLst>
                  <a:glow rad="101600">
                    <a:srgbClr val="FABACF">
                      <a:alpha val="60000"/>
                    </a:srgbClr>
                  </a:glo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하라</a:t>
            </a:r>
            <a:r>
              <a:rPr lang="en-US" altLang="ko-KR" sz="2800" dirty="0">
                <a:effectLst>
                  <a:glow rad="101600">
                    <a:srgbClr val="FABACF">
                      <a:alpha val="60000"/>
                    </a:srgbClr>
                  </a:glo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en-US" altLang="ko-KR" sz="3200" dirty="0">
                <a:effectLst>
                  <a:glow rad="101600">
                    <a:srgbClr val="FABACF">
                      <a:alpha val="60000"/>
                    </a:srgbClr>
                  </a:glo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4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101600">
                    <a:srgbClr val="FABACF">
                      <a:alpha val="60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조건</a:t>
            </a:r>
            <a:r>
              <a:rPr lang="ko-KR" altLang="en-US" sz="2800" dirty="0">
                <a:effectLst>
                  <a:glow rad="101600">
                    <a:srgbClr val="FABACF">
                      <a:alpha val="60000"/>
                    </a:srgbClr>
                  </a:glo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</a:t>
            </a:r>
            <a:r>
              <a:rPr lang="ko-KR" altLang="en-US" sz="3200" dirty="0">
                <a:effectLst>
                  <a:glow rad="101600">
                    <a:srgbClr val="FABACF">
                      <a:alpha val="60000"/>
                    </a:srgbClr>
                  </a:glo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800" dirty="0">
                <a:effectLst>
                  <a:glow rad="101600">
                    <a:srgbClr val="FABACF">
                      <a:alpha val="60000"/>
                    </a:srgbClr>
                  </a:glo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만족 하라</a:t>
            </a:r>
            <a:r>
              <a:rPr lang="en-US" altLang="ko-KR" sz="2800" dirty="0">
                <a:effectLst>
                  <a:glow rad="101600">
                    <a:srgbClr val="FABACF">
                      <a:alpha val="60000"/>
                    </a:srgbClr>
                  </a:glo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4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glow rad="101600">
                    <a:srgbClr val="FABACF">
                      <a:alpha val="60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소통</a:t>
            </a:r>
            <a:r>
              <a:rPr lang="ko-KR" altLang="en-US" sz="3200" dirty="0">
                <a:effectLst>
                  <a:glow rad="101600">
                    <a:srgbClr val="FABACF">
                      <a:alpha val="60000"/>
                    </a:srgbClr>
                  </a:glo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800" dirty="0">
                <a:effectLst>
                  <a:glow rad="101600">
                    <a:srgbClr val="FABACF">
                      <a:alpha val="60000"/>
                    </a:srgbClr>
                  </a:glo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하라</a:t>
            </a:r>
          </a:p>
        </p:txBody>
      </p:sp>
    </p:spTree>
    <p:extLst>
      <p:ext uri="{BB962C8B-B14F-4D97-AF65-F5344CB8AC3E}">
        <p14:creationId xmlns:p14="http://schemas.microsoft.com/office/powerpoint/2010/main" val="27083493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80303" y="129241"/>
            <a:ext cx="2390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첨부 링크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3792" y="1584101"/>
            <a:ext cx="11006539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hlinkClick r:id="rId2"/>
              </a:rPr>
              <a:t>https://assetstore.unity.com/packages/3d/characters/toon-assassin-male-101188</a:t>
            </a:r>
            <a:r>
              <a:rPr lang="en-US" altLang="ko-KR" sz="1100" dirty="0"/>
              <a:t> - </a:t>
            </a:r>
            <a:r>
              <a:rPr lang="ko-KR" altLang="en-US" sz="1100" dirty="0"/>
              <a:t>캐릭터</a:t>
            </a:r>
            <a:endParaRPr lang="en-US" altLang="ko-KR" sz="1100" dirty="0"/>
          </a:p>
          <a:p>
            <a:r>
              <a:rPr lang="en-US" altLang="ko-KR" sz="1100" dirty="0">
                <a:hlinkClick r:id="rId3"/>
              </a:rPr>
              <a:t>https://assetstore.unity.com/packages/3d/characters/toon-swordsmen-male-female-101204</a:t>
            </a:r>
            <a:r>
              <a:rPr lang="en-US" altLang="ko-KR" sz="1100" dirty="0"/>
              <a:t> - </a:t>
            </a:r>
            <a:r>
              <a:rPr lang="ko-KR" altLang="en-US" sz="1100" dirty="0"/>
              <a:t>캐릭터</a:t>
            </a:r>
            <a:endParaRPr lang="en-US" altLang="ko-KR" sz="1100" dirty="0"/>
          </a:p>
          <a:p>
            <a:r>
              <a:rPr lang="en-US" altLang="ko-KR" sz="1100" dirty="0">
                <a:hlinkClick r:id="rId4"/>
              </a:rPr>
              <a:t>https://global.rakuten.com/ko/store/ishibashi/item/80-532169200/-</a:t>
            </a:r>
            <a:r>
              <a:rPr lang="en-US" altLang="ko-KR" sz="1100" dirty="0"/>
              <a:t> </a:t>
            </a:r>
            <a:r>
              <a:rPr lang="ko-KR" altLang="en-US" sz="1100" dirty="0" err="1"/>
              <a:t>드럼스틱</a:t>
            </a:r>
            <a:endParaRPr lang="en-US" altLang="ko-KR" sz="1100" dirty="0"/>
          </a:p>
          <a:p>
            <a:r>
              <a:rPr lang="en-US" altLang="ko-KR" sz="1100" dirty="0">
                <a:hlinkClick r:id="rId5"/>
              </a:rPr>
              <a:t>http://www.econovill.com/news/articleView.html?idxno=343123</a:t>
            </a:r>
            <a:r>
              <a:rPr lang="en-US" altLang="ko-KR" sz="1100" dirty="0"/>
              <a:t> – </a:t>
            </a:r>
            <a:r>
              <a:rPr lang="en-US" altLang="ko-KR" sz="1100" dirty="0" err="1"/>
              <a:t>esport</a:t>
            </a:r>
            <a:endParaRPr lang="en-US" altLang="ko-KR" sz="1100" dirty="0"/>
          </a:p>
          <a:p>
            <a:r>
              <a:rPr lang="en-US" altLang="ko-KR" sz="1100" dirty="0">
                <a:hlinkClick r:id="rId6"/>
              </a:rPr>
              <a:t>https://www.apple.com/kr/shop/product/MQ052KH/A/magic-keyboard-with-numeric-keypad-%ED%95%9C%EA%B5%AD%EC%96%B4-%EC%8B%A4%EB%B2%84</a:t>
            </a:r>
            <a:r>
              <a:rPr lang="en-US" altLang="ko-KR" sz="1100" dirty="0"/>
              <a:t> -</a:t>
            </a:r>
            <a:r>
              <a:rPr lang="ko-KR" altLang="en-US" sz="1100" dirty="0"/>
              <a:t>키보드</a:t>
            </a: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3349826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s.nx.com/S2/game/bf/images/info/map/map_stadium03_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857" y="717388"/>
            <a:ext cx="10280633" cy="55587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타원 17"/>
          <p:cNvSpPr/>
          <p:nvPr/>
        </p:nvSpPr>
        <p:spPr>
          <a:xfrm>
            <a:off x="10132836" y="2407227"/>
            <a:ext cx="832548" cy="18543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dirty="0"/>
          </a:p>
        </p:txBody>
      </p:sp>
      <p:sp>
        <p:nvSpPr>
          <p:cNvPr id="16" name="타원 15"/>
          <p:cNvSpPr/>
          <p:nvPr/>
        </p:nvSpPr>
        <p:spPr>
          <a:xfrm>
            <a:off x="2931107" y="5032312"/>
            <a:ext cx="1500534" cy="43614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12" t="26697" r="28516" b="28799"/>
          <a:stretch/>
        </p:blipFill>
        <p:spPr>
          <a:xfrm>
            <a:off x="2968720" y="1585588"/>
            <a:ext cx="1274904" cy="122736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7" t="20000" r="16586" b="23273"/>
          <a:stretch/>
        </p:blipFill>
        <p:spPr>
          <a:xfrm>
            <a:off x="2409125" y="2695172"/>
            <a:ext cx="3015490" cy="263729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1" t="20121" r="45555" b="26424"/>
          <a:stretch/>
        </p:blipFill>
        <p:spPr>
          <a:xfrm flipH="1">
            <a:off x="9907327" y="1295508"/>
            <a:ext cx="1058057" cy="1204436"/>
          </a:xfrm>
          <a:prstGeom prst="rect">
            <a:avLst/>
          </a:prstGeom>
        </p:spPr>
      </p:pic>
      <p:sp>
        <p:nvSpPr>
          <p:cNvPr id="13" name="타원 12"/>
          <p:cNvSpPr/>
          <p:nvPr/>
        </p:nvSpPr>
        <p:spPr>
          <a:xfrm>
            <a:off x="7195210" y="4656263"/>
            <a:ext cx="1742023" cy="370864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" t="21454" r="39131" b="20848"/>
          <a:stretch/>
        </p:blipFill>
        <p:spPr>
          <a:xfrm flipH="1">
            <a:off x="5849423" y="1775751"/>
            <a:ext cx="3078111" cy="3071130"/>
          </a:xfrm>
          <a:prstGeom prst="rect">
            <a:avLst/>
          </a:prstGeom>
        </p:spPr>
      </p:pic>
      <p:sp>
        <p:nvSpPr>
          <p:cNvPr id="17" name="타원 16"/>
          <p:cNvSpPr/>
          <p:nvPr/>
        </p:nvSpPr>
        <p:spPr>
          <a:xfrm>
            <a:off x="2968720" y="2695172"/>
            <a:ext cx="832548" cy="18543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dirty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08" t="39481" r="23965" b="53818"/>
          <a:stretch/>
        </p:blipFill>
        <p:spPr>
          <a:xfrm>
            <a:off x="994460" y="714573"/>
            <a:ext cx="4854963" cy="5806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16" t="39590" r="23855" b="53818"/>
          <a:stretch/>
        </p:blipFill>
        <p:spPr>
          <a:xfrm>
            <a:off x="6671256" y="723207"/>
            <a:ext cx="4614234" cy="5719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" name="TextBox 18"/>
          <p:cNvSpPr txBox="1"/>
          <p:nvPr/>
        </p:nvSpPr>
        <p:spPr>
          <a:xfrm>
            <a:off x="5825851" y="676777"/>
            <a:ext cx="867545" cy="830997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TIME</a:t>
            </a:r>
          </a:p>
          <a:p>
            <a:pPr algn="ctr"/>
            <a:r>
              <a:rPr lang="en-US" altLang="ko-KR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60</a:t>
            </a:r>
            <a:endParaRPr lang="ko-KR" altLang="en-US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95158" y="717388"/>
            <a:ext cx="1722432" cy="4439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HP : 3500</a:t>
            </a:r>
            <a:endParaRPr lang="ko-KR" altLang="en-US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573455" y="717388"/>
            <a:ext cx="1722432" cy="4439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HP : 3500</a:t>
            </a:r>
            <a:endParaRPr lang="ko-KR" altLang="en-US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4" t="34909" r="21192" b="30182"/>
          <a:stretch/>
        </p:blipFill>
        <p:spPr>
          <a:xfrm>
            <a:off x="8302009" y="3389046"/>
            <a:ext cx="2937919" cy="1690960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31" b="37090"/>
          <a:stretch/>
        </p:blipFill>
        <p:spPr>
          <a:xfrm>
            <a:off x="8066221" y="5124074"/>
            <a:ext cx="3448501" cy="547580"/>
          </a:xfrm>
          <a:prstGeom prst="rect">
            <a:avLst/>
          </a:prstGeom>
        </p:spPr>
      </p:pic>
      <p:sp>
        <p:nvSpPr>
          <p:cNvPr id="29" name="직사각형 28"/>
          <p:cNvSpPr/>
          <p:nvPr/>
        </p:nvSpPr>
        <p:spPr>
          <a:xfrm>
            <a:off x="3169945" y="77076"/>
            <a:ext cx="6096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PLAY GROUND</a:t>
            </a:r>
          </a:p>
          <a:p>
            <a:pPr algn="ctr"/>
            <a:r>
              <a:rPr lang="en-US" altLang="ko-KR" sz="12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ON AIR</a:t>
            </a:r>
            <a:endParaRPr lang="ko-KR" altLang="en-US" sz="12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14" t="32120" r="41798" b="43152"/>
          <a:stretch/>
        </p:blipFill>
        <p:spPr>
          <a:xfrm>
            <a:off x="4729943" y="31373"/>
            <a:ext cx="533504" cy="57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646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180303" y="129241"/>
            <a:ext cx="38154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CONTENTS</a:t>
            </a:r>
            <a:endParaRPr lang="ko-KR" altLang="en-US" sz="4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96980" y="1454762"/>
            <a:ext cx="24224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연구 목적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96980" y="2492645"/>
            <a:ext cx="3789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게임소개 및 특징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96980" y="3485143"/>
            <a:ext cx="39260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구현 환경 및 기술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96980" y="4523026"/>
            <a:ext cx="42001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4. 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타 제품과의 차별성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96980" y="5545267"/>
            <a:ext cx="3789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5. 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역할분담 및 일정</a:t>
            </a:r>
          </a:p>
        </p:txBody>
      </p:sp>
    </p:spTree>
    <p:extLst>
      <p:ext uri="{BB962C8B-B14F-4D97-AF65-F5344CB8AC3E}">
        <p14:creationId xmlns:p14="http://schemas.microsoft.com/office/powerpoint/2010/main" val="962021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180303" y="129241"/>
            <a:ext cx="31406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연구 목적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5945" y="1146731"/>
            <a:ext cx="32447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게임의 필요성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4763" y="1997839"/>
            <a:ext cx="1123897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 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YouTube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약 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억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트위치 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210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만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아프리카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TV 120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만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 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로그인기준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의 사용자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 있는 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인 미디어 플렛폼 시장이 엄청난 성장세를 보이고 있으며</a:t>
            </a:r>
            <a:endParaRPr lang="en-US" altLang="ko-KR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그 중 게임이 차지 하고 있는 비율은 약 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70%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로 많은 비중을 차지하고 있다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8639" y="3375053"/>
            <a:ext cx="2956731" cy="30083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9770" t="2458" r="6015"/>
          <a:stretch/>
        </p:blipFill>
        <p:spPr>
          <a:xfrm>
            <a:off x="724786" y="3375053"/>
            <a:ext cx="2975958" cy="30102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3266" y="3375053"/>
            <a:ext cx="3460281" cy="30102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50493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11877" y="1865569"/>
            <a:ext cx="11133512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확실한 수익성을 내고 있는 시장이 마련되어 있음에도 시장을 활용하는 게임이 나오지 않고 있다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커지는 시장에 맞는 </a:t>
            </a:r>
            <a:r>
              <a:rPr lang="en-US" altLang="ko-K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인 미디어 </a:t>
            </a:r>
            <a:r>
              <a:rPr lang="ko-KR" alt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플렛폼을</a:t>
            </a:r>
            <a:r>
              <a:rPr lang="ko-KR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 활용한 게임이 필요하다</a:t>
            </a:r>
            <a:r>
              <a:rPr lang="en-US" altLang="ko-K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투표 기능 구현 게임은 있다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(ex. </a:t>
            </a:r>
            <a:r>
              <a:rPr lang="en-US" altLang="ko-KR" sz="1400" dirty="0">
                <a:hlinkClick r:id="rId2"/>
              </a:rPr>
              <a:t>Slay the Spire</a:t>
            </a:r>
            <a:r>
              <a:rPr lang="en-US" altLang="ko-KR" sz="1400" dirty="0"/>
              <a:t>]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TextBox 5"/>
          <p:cNvSpPr txBox="1"/>
          <p:nvPr/>
        </p:nvSpPr>
        <p:spPr>
          <a:xfrm>
            <a:off x="180303" y="129241"/>
            <a:ext cx="31406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연구 목적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19D8874A-4E9C-4026-924B-5BEEA86EABD0}"/>
              </a:ext>
            </a:extLst>
          </p:cNvPr>
          <p:cNvSpPr txBox="1"/>
          <p:nvPr/>
        </p:nvSpPr>
        <p:spPr>
          <a:xfrm>
            <a:off x="492943" y="1040519"/>
            <a:ext cx="1362874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rgbClr val="FABA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BUT !</a:t>
            </a:r>
            <a:endParaRPr lang="ko-KR" altLang="en-US" sz="4000" b="1" dirty="0">
              <a:solidFill>
                <a:srgbClr val="FABAC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385" y="3644726"/>
            <a:ext cx="5070087" cy="269193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82" b="8182"/>
          <a:stretch/>
        </p:blipFill>
        <p:spPr>
          <a:xfrm>
            <a:off x="6542116" y="3241964"/>
            <a:ext cx="4721629" cy="3491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425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731124" y="5112203"/>
            <a:ext cx="3382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2018 </a:t>
            </a:r>
            <a:r>
              <a:rPr lang="ko-KR" altLang="en-US" b="1" dirty="0"/>
              <a:t>세계 </a:t>
            </a:r>
            <a:r>
              <a:rPr lang="en-US" altLang="ko-KR" b="1" dirty="0"/>
              <a:t>E-SPORT </a:t>
            </a:r>
            <a:r>
              <a:rPr lang="ko-KR" altLang="en-US" b="1" dirty="0"/>
              <a:t>시장 규모</a:t>
            </a:r>
          </a:p>
        </p:txBody>
      </p:sp>
      <p:sp>
        <p:nvSpPr>
          <p:cNvPr id="3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180303" y="129241"/>
            <a:ext cx="31406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연구 목적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58" y="1132881"/>
            <a:ext cx="3214842" cy="16852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03" y="3333013"/>
            <a:ext cx="3294397" cy="27633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516893" y="2844196"/>
            <a:ext cx="35123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E-sport </a:t>
            </a:r>
            <a:r>
              <a:rPr lang="ko-KR" altLang="en-US" sz="1600" b="1" dirty="0"/>
              <a:t>세계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대회 인터넷 방송 중계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0303" y="6182541"/>
            <a:ext cx="44691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/>
              <a:t>OGN</a:t>
            </a:r>
            <a:r>
              <a:rPr lang="ko-KR" altLang="en-US" sz="1600" b="1" dirty="0"/>
              <a:t>과 </a:t>
            </a:r>
            <a:r>
              <a:rPr lang="en-US" altLang="ko-KR" sz="1600" b="1" dirty="0"/>
              <a:t>Facebook </a:t>
            </a:r>
            <a:r>
              <a:rPr lang="ko-KR" altLang="en-US" sz="1600" b="1" dirty="0"/>
              <a:t>에서 인터넷 게임 방송 중계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793" y="1257572"/>
            <a:ext cx="6577065" cy="37050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5216660" y="5803925"/>
            <a:ext cx="6614311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보는 게임의 </a:t>
            </a:r>
            <a:r>
              <a:rPr lang="ko-KR" alt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흥행이 증가하고 </a:t>
            </a: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있다</a:t>
            </a:r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39179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180303" y="129241"/>
            <a:ext cx="4770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2. </a:t>
            </a: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게임소개 및 특징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548611" y="1442224"/>
            <a:ext cx="71657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경쟁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하라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조건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만족 하라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소통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하라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48065" y="2778164"/>
            <a:ext cx="94452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경쟁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>
                <a:ln>
                  <a:solidFill>
                    <a:schemeClr val="tx1"/>
                  </a:solidFill>
                </a:ln>
                <a:solidFill>
                  <a:srgbClr val="FABA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다인 </a:t>
            </a:r>
            <a:r>
              <a:rPr lang="en-US" altLang="ko-KR" sz="3200" dirty="0" err="1">
                <a:ln>
                  <a:solidFill>
                    <a:schemeClr val="tx1"/>
                  </a:solidFill>
                </a:ln>
                <a:solidFill>
                  <a:srgbClr val="FABA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PvP</a:t>
            </a:r>
            <a:r>
              <a:rPr lang="en-US" altLang="ko-KR" sz="3200" dirty="0">
                <a:ln>
                  <a:solidFill>
                    <a:schemeClr val="tx1"/>
                  </a:solidFill>
                </a:ln>
                <a:solidFill>
                  <a:srgbClr val="FABA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>
                <a:ln>
                  <a:solidFill>
                    <a:schemeClr val="tx1"/>
                  </a:solidFill>
                </a:ln>
                <a:solidFill>
                  <a:srgbClr val="FABA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방식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상대의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HP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만들어 승리 하라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50764" y="3868099"/>
            <a:ext cx="96055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조건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경쟁 중 주어진 </a:t>
            </a:r>
            <a:r>
              <a:rPr lang="ko-KR" altLang="en-US" sz="3200" dirty="0">
                <a:ln>
                  <a:solidFill>
                    <a:schemeClr val="tx1"/>
                  </a:solidFill>
                </a:ln>
                <a:solidFill>
                  <a:srgbClr val="FABA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조건을 달성 하여 추가 점수를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받아라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48064" y="5019830"/>
            <a:ext cx="58657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소통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>
                <a:ln>
                  <a:solidFill>
                    <a:schemeClr val="tx1"/>
                  </a:solidFill>
                </a:ln>
                <a:solidFill>
                  <a:srgbClr val="FABAC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시청자와 소통하며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함께 하라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6348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180303" y="129241"/>
            <a:ext cx="49247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2. </a:t>
            </a: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게임소개 및 특징 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08" t="19370" r="16230" b="22004"/>
          <a:stretch/>
        </p:blipFill>
        <p:spPr>
          <a:xfrm>
            <a:off x="180303" y="2135928"/>
            <a:ext cx="2459865" cy="22795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683724" y="4519286"/>
            <a:ext cx="8290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VS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12" r="45300" b="26016"/>
          <a:stretch/>
        </p:blipFill>
        <p:spPr>
          <a:xfrm flipH="1">
            <a:off x="4129374" y="1987379"/>
            <a:ext cx="2157412" cy="234395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8" t="20856" r="37789" b="19440"/>
          <a:stretch/>
        </p:blipFill>
        <p:spPr>
          <a:xfrm flipH="1">
            <a:off x="2984172" y="2330624"/>
            <a:ext cx="2412397" cy="2589578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29" t="27037" r="28618" b="28477"/>
          <a:stretch/>
        </p:blipFill>
        <p:spPr>
          <a:xfrm>
            <a:off x="1308764" y="2820469"/>
            <a:ext cx="1970468" cy="202198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517621" y="3015852"/>
            <a:ext cx="500169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장르 </a:t>
            </a:r>
            <a:r>
              <a:rPr lang="en-US" altLang="ko-KR" sz="20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</a:t>
            </a:r>
            <a:r>
              <a:rPr lang="ko-KR" altLang="en-US" sz="20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다인 대전 액션 격투 게임</a:t>
            </a:r>
            <a:endParaRPr lang="en-US" altLang="ko-KR" sz="2000" b="1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endParaRPr lang="en-US" altLang="ko-KR" sz="2000" b="1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20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목적</a:t>
            </a:r>
            <a:r>
              <a:rPr lang="en-US" altLang="ko-KR" sz="20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</a:t>
            </a:r>
            <a:r>
              <a:rPr lang="ko-KR" altLang="en-US" sz="20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상대를 처치 </a:t>
            </a:r>
            <a:r>
              <a:rPr lang="en-US" altLang="ko-KR" sz="20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or </a:t>
            </a:r>
            <a:r>
              <a:rPr lang="ko-KR" altLang="en-US" sz="2000" b="1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시간내</a:t>
            </a:r>
            <a:r>
              <a:rPr lang="ko-KR" altLang="en-US" sz="20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점수 획득</a:t>
            </a:r>
            <a:endParaRPr lang="en-US" altLang="ko-KR" sz="2000" b="1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endParaRPr lang="en-US" altLang="ko-KR" sz="2000" b="1" dirty="0">
              <a:effectLst/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20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플레이 방식 </a:t>
            </a:r>
            <a:r>
              <a:rPr lang="en-US" altLang="ko-KR" sz="20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1~4</a:t>
            </a:r>
            <a:r>
              <a:rPr lang="ko-KR" altLang="en-US" sz="20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인 협력 게임 플레이</a:t>
            </a:r>
            <a:endParaRPr lang="en-US" altLang="ko-KR" sz="2000" b="1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970466" y="1690027"/>
            <a:ext cx="6096000" cy="89255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32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PLAY GROUND</a:t>
            </a:r>
          </a:p>
          <a:p>
            <a:pPr algn="ctr"/>
            <a:r>
              <a:rPr lang="en-US" altLang="ko-KR" sz="2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ON AIR</a:t>
            </a:r>
            <a:endParaRPr lang="ko-KR" altLang="en-US" sz="20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98260" y="5703194"/>
            <a:ext cx="53623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최고의 </a:t>
            </a:r>
            <a:r>
              <a:rPr lang="ko-KR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밴드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구성하라</a:t>
            </a:r>
          </a:p>
        </p:txBody>
      </p:sp>
      <p:sp>
        <p:nvSpPr>
          <p:cNvPr id="19" name="object 4"/>
          <p:cNvSpPr/>
          <p:nvPr/>
        </p:nvSpPr>
        <p:spPr>
          <a:xfrm>
            <a:off x="3264247" y="6470260"/>
            <a:ext cx="4952649" cy="45719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14" t="32120" r="41798" b="43152"/>
          <a:stretch/>
        </p:blipFill>
        <p:spPr>
          <a:xfrm>
            <a:off x="6860683" y="1670272"/>
            <a:ext cx="533504" cy="57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459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17" y="3731411"/>
            <a:ext cx="3271348" cy="2064926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0" y="837127"/>
            <a:ext cx="12192000" cy="86228"/>
          </a:xfrm>
          <a:custGeom>
            <a:avLst/>
            <a:gdLst/>
            <a:ahLst/>
            <a:cxnLst/>
            <a:rect l="l" t="t" r="r" b="b"/>
            <a:pathLst>
              <a:path w="12192000" h="1270000">
                <a:moveTo>
                  <a:pt x="0" y="0"/>
                </a:moveTo>
                <a:lnTo>
                  <a:pt x="12192000" y="0"/>
                </a:lnTo>
                <a:lnTo>
                  <a:pt x="12192000" y="1269999"/>
                </a:lnTo>
                <a:lnTo>
                  <a:pt x="0" y="1269999"/>
                </a:lnTo>
                <a:lnTo>
                  <a:pt x="0" y="0"/>
                </a:lnTo>
                <a:close/>
              </a:path>
            </a:pathLst>
          </a:custGeom>
          <a:solidFill>
            <a:srgbClr val="FABAC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180303" y="129241"/>
            <a:ext cx="69942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2. </a:t>
            </a: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게임소개 및 특징 </a:t>
            </a:r>
            <a:r>
              <a:rPr lang="en-US" altLang="ko-KR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– </a:t>
            </a:r>
            <a:r>
              <a:rPr lang="ko-KR" altLang="en-US" sz="40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캐릭터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63" y="1067731"/>
            <a:ext cx="3253984" cy="185324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66467">
            <a:off x="813795" y="1324120"/>
            <a:ext cx="2331825" cy="150313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24" r="41048"/>
          <a:stretch/>
        </p:blipFill>
        <p:spPr>
          <a:xfrm rot="12024704">
            <a:off x="1361266" y="3907974"/>
            <a:ext cx="651851" cy="191720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480191" y="3681855"/>
            <a:ext cx="2935419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Guitar</a:t>
            </a:r>
            <a:endParaRPr lang="en-US" altLang="ko-KR" sz="20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Tx/>
              <a:buChar char="-"/>
            </a:pPr>
            <a:endParaRPr lang="en-US" altLang="ko-KR" sz="500" b="1" dirty="0"/>
          </a:p>
          <a:p>
            <a:r>
              <a:rPr lang="ko-KR" altLang="en-US" sz="1600" b="1" dirty="0"/>
              <a:t>기본 공격 특징</a:t>
            </a:r>
            <a:r>
              <a:rPr lang="en-US" altLang="ko-KR" sz="1600" b="1" dirty="0"/>
              <a:t>:</a:t>
            </a:r>
          </a:p>
          <a:p>
            <a:r>
              <a:rPr lang="en-US" altLang="ko-KR" sz="1600" b="1" dirty="0"/>
              <a:t> </a:t>
            </a:r>
            <a:r>
              <a:rPr lang="ko-KR" altLang="en-US" sz="1600" b="1" dirty="0" err="1"/>
              <a:t>한손으로</a:t>
            </a:r>
            <a:r>
              <a:rPr lang="ko-KR" altLang="en-US" sz="1600" b="1" dirty="0"/>
              <a:t> 기타를 휘둘러 공격</a:t>
            </a:r>
            <a:endParaRPr lang="en-US" altLang="ko-KR" sz="1600" b="1" dirty="0"/>
          </a:p>
          <a:p>
            <a:r>
              <a:rPr lang="ko-KR" altLang="en-US" sz="1600" b="1" dirty="0"/>
              <a:t> 피크로 방어</a:t>
            </a:r>
          </a:p>
          <a:p>
            <a:endParaRPr lang="en-US" altLang="ko-KR" sz="1600" b="1" dirty="0"/>
          </a:p>
          <a:p>
            <a:r>
              <a:rPr lang="ko-KR" altLang="en-US" sz="1600" b="1" dirty="0"/>
              <a:t>스킬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피크 튕기기</a:t>
            </a:r>
            <a:endParaRPr lang="en-US" altLang="ko-KR" sz="1600" b="1" dirty="0"/>
          </a:p>
          <a:p>
            <a:r>
              <a:rPr lang="en-US" altLang="ko-KR" sz="1600" b="1" dirty="0"/>
              <a:t>(</a:t>
            </a:r>
            <a:r>
              <a:rPr lang="ko-KR" altLang="en-US" sz="1600" b="1" dirty="0"/>
              <a:t>피크를 던져 상대를 기절</a:t>
            </a:r>
            <a:r>
              <a:rPr lang="en-US" altLang="ko-KR" sz="1600" b="1" dirty="0"/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521070" y="982007"/>
            <a:ext cx="2654894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Vocal</a:t>
            </a:r>
          </a:p>
          <a:p>
            <a:endParaRPr lang="en-US" altLang="ko-KR" sz="500" b="1" dirty="0"/>
          </a:p>
          <a:p>
            <a:r>
              <a:rPr lang="ko-KR" altLang="en-US" sz="1600" b="1" dirty="0"/>
              <a:t>기본 공격 공격 특징 </a:t>
            </a:r>
            <a:r>
              <a:rPr lang="en-US" altLang="ko-KR" sz="1600" b="1" dirty="0"/>
              <a:t>: </a:t>
            </a:r>
          </a:p>
          <a:p>
            <a:r>
              <a:rPr lang="ko-KR" altLang="en-US" sz="1600" b="1" dirty="0"/>
              <a:t> 유선마이크를 </a:t>
            </a:r>
            <a:endParaRPr lang="en-US" altLang="ko-KR" sz="1600" b="1" dirty="0"/>
          </a:p>
          <a:p>
            <a:r>
              <a:rPr lang="ko-KR" altLang="en-US" sz="1600" b="1" dirty="0"/>
              <a:t> 채찍처럼 사용하여 공격 </a:t>
            </a:r>
          </a:p>
          <a:p>
            <a:endParaRPr lang="en-US" altLang="ko-KR" sz="1600" b="1" dirty="0"/>
          </a:p>
          <a:p>
            <a:r>
              <a:rPr lang="ko-KR" altLang="en-US" sz="1600" b="1" dirty="0"/>
              <a:t>스킬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포박</a:t>
            </a:r>
            <a:endParaRPr lang="en-US" altLang="ko-KR" sz="1600" b="1" dirty="0"/>
          </a:p>
          <a:p>
            <a:r>
              <a:rPr lang="en-US" altLang="ko-KR" sz="1600" b="1" dirty="0"/>
              <a:t>(</a:t>
            </a:r>
            <a:r>
              <a:rPr lang="ko-KR" altLang="en-US" sz="1600" b="1" dirty="0"/>
              <a:t>유선으로 상대를 묶는다</a:t>
            </a:r>
            <a:r>
              <a:rPr lang="en-US" altLang="ko-KR" sz="1600" b="1" dirty="0"/>
              <a:t>.)</a:t>
            </a:r>
            <a:r>
              <a:rPr lang="ko-KR" altLang="en-US" sz="1600" b="1" dirty="0"/>
              <a:t> </a:t>
            </a:r>
            <a:endParaRPr lang="en-US" altLang="ko-KR" sz="1600" b="1" dirty="0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6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81" y="4479949"/>
            <a:ext cx="1071343" cy="1071343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202" y="1079221"/>
            <a:ext cx="2438100" cy="1538821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201" y="2997943"/>
            <a:ext cx="2438101" cy="1466935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9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48" b="36212"/>
          <a:stretch/>
        </p:blipFill>
        <p:spPr>
          <a:xfrm rot="4614225">
            <a:off x="6847423" y="1810335"/>
            <a:ext cx="1134761" cy="27052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753166" y="850952"/>
            <a:ext cx="3433953" cy="19236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b="1" dirty="0" err="1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Melodica</a:t>
            </a:r>
            <a:endParaRPr lang="en-US" altLang="ko-KR" sz="20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Tx/>
              <a:buChar char="-"/>
            </a:pPr>
            <a:endParaRPr lang="en-US" altLang="ko-KR" sz="500" b="1" dirty="0"/>
          </a:p>
          <a:p>
            <a:r>
              <a:rPr lang="ko-KR" altLang="en-US" sz="1600" b="1" dirty="0"/>
              <a:t>기본 공격 특징</a:t>
            </a:r>
            <a:r>
              <a:rPr lang="en-US" altLang="ko-KR" sz="1600" b="1" dirty="0"/>
              <a:t>:</a:t>
            </a:r>
          </a:p>
          <a:p>
            <a:r>
              <a:rPr lang="ko-KR" altLang="en-US" sz="1600" b="1" dirty="0"/>
              <a:t> 연주를 하여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소음으로 주변을 공격</a:t>
            </a:r>
            <a:endParaRPr lang="en-US" altLang="ko-KR" sz="1600" b="1" dirty="0"/>
          </a:p>
          <a:p>
            <a:endParaRPr lang="en-US" altLang="ko-KR" sz="1600" b="1" dirty="0"/>
          </a:p>
          <a:p>
            <a:r>
              <a:rPr lang="ko-KR" altLang="en-US" sz="1400" b="1" dirty="0"/>
              <a:t>스킬</a:t>
            </a:r>
            <a:r>
              <a:rPr lang="en-US" altLang="ko-KR" sz="1400" b="1" dirty="0"/>
              <a:t>: </a:t>
            </a:r>
            <a:r>
              <a:rPr lang="ko-KR" altLang="en-US" sz="1400" b="1" dirty="0" err="1"/>
              <a:t>샷건</a:t>
            </a:r>
            <a:endParaRPr lang="en-US" altLang="ko-KR" sz="1400" b="1" dirty="0"/>
          </a:p>
          <a:p>
            <a:r>
              <a:rPr lang="en-US" altLang="ko-KR" sz="1400" b="1" dirty="0"/>
              <a:t>(</a:t>
            </a:r>
            <a:r>
              <a:rPr lang="ko-KR" altLang="en-US" sz="1400" b="1" dirty="0"/>
              <a:t>키보드를 내리쳐 순간 소음을 증폭시켜 </a:t>
            </a:r>
            <a:endParaRPr lang="en-US" altLang="ko-KR" sz="1400" b="1" dirty="0"/>
          </a:p>
          <a:p>
            <a:r>
              <a:rPr lang="ko-KR" altLang="en-US" sz="1400" b="1" dirty="0"/>
              <a:t>상대를 고통스럽게 함</a:t>
            </a:r>
            <a:r>
              <a:rPr lang="en-US" altLang="ko-KR" sz="1400" b="1" dirty="0"/>
              <a:t>)</a:t>
            </a:r>
            <a:endParaRPr lang="ko-KR" altLang="en-US" sz="14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8748285" y="2724222"/>
            <a:ext cx="3140603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Bass</a:t>
            </a:r>
            <a:endParaRPr lang="en-US" altLang="ko-KR" sz="2000" b="1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Tx/>
              <a:buChar char="-"/>
            </a:pPr>
            <a:endParaRPr lang="en-US" altLang="ko-KR" sz="500" b="1" dirty="0"/>
          </a:p>
          <a:p>
            <a:r>
              <a:rPr lang="ko-KR" altLang="en-US" sz="1600" b="1" dirty="0"/>
              <a:t>기본 공격 특징</a:t>
            </a:r>
            <a:r>
              <a:rPr lang="en-US" altLang="ko-KR" sz="1600" b="1" dirty="0"/>
              <a:t>:</a:t>
            </a:r>
          </a:p>
          <a:p>
            <a:r>
              <a:rPr lang="ko-KR" altLang="en-US" sz="1600" b="1" dirty="0"/>
              <a:t> 큰 베이스기타를 양손으로 들고</a:t>
            </a:r>
            <a:r>
              <a:rPr lang="en-US" altLang="ko-KR" sz="1600" b="1" dirty="0"/>
              <a:t/>
            </a:r>
            <a:br>
              <a:rPr lang="en-US" altLang="ko-KR" sz="1600" b="1" dirty="0"/>
            </a:br>
            <a:r>
              <a:rPr lang="en-US" altLang="ko-KR" sz="1600" b="1" dirty="0"/>
              <a:t> </a:t>
            </a:r>
            <a:r>
              <a:rPr lang="ko-KR" altLang="en-US" sz="1600" b="1" dirty="0"/>
              <a:t>느리지만 강하게 공격</a:t>
            </a:r>
            <a:endParaRPr lang="en-US" altLang="ko-KR" sz="1600" b="1" dirty="0"/>
          </a:p>
          <a:p>
            <a:endParaRPr lang="en-US" altLang="ko-KR" sz="1600" b="1" dirty="0"/>
          </a:p>
          <a:p>
            <a:r>
              <a:rPr lang="ko-KR" altLang="en-US" sz="1600" b="1" dirty="0"/>
              <a:t>스킬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짜증</a:t>
            </a:r>
            <a:endParaRPr lang="en-US" altLang="ko-KR" sz="1600" b="1" dirty="0"/>
          </a:p>
          <a:p>
            <a:r>
              <a:rPr lang="en-US" altLang="ko-KR" sz="1600" b="1" dirty="0"/>
              <a:t>(</a:t>
            </a:r>
            <a:r>
              <a:rPr lang="ko-KR" altLang="en-US" sz="1600" b="1" dirty="0"/>
              <a:t>공격속도가 매우 빨라짐</a:t>
            </a:r>
            <a:r>
              <a:rPr lang="en-US" altLang="ko-KR" sz="1600" b="1" dirty="0"/>
              <a:t>)</a:t>
            </a:r>
            <a:endParaRPr lang="ko-KR" altLang="en-US" sz="1600" b="1" dirty="0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10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43157">
            <a:off x="6457926" y="3229400"/>
            <a:ext cx="1906234" cy="61346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15201" y="4802921"/>
            <a:ext cx="2443408" cy="1573892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8710613" y="4660549"/>
            <a:ext cx="3215945" cy="21082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b="1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Drum</a:t>
            </a:r>
            <a:endParaRPr lang="en-US" altLang="ko-KR" sz="20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sz="500" b="1" dirty="0"/>
          </a:p>
          <a:p>
            <a:r>
              <a:rPr lang="ko-KR" altLang="en-US" sz="1600" b="1" dirty="0"/>
              <a:t>기본 공격 특징</a:t>
            </a:r>
            <a:r>
              <a:rPr lang="en-US" altLang="ko-KR" sz="1600" b="1" dirty="0"/>
              <a:t>:</a:t>
            </a:r>
          </a:p>
          <a:p>
            <a:r>
              <a:rPr lang="ko-KR" altLang="en-US" b="1" dirty="0"/>
              <a:t> 북과 </a:t>
            </a:r>
            <a:r>
              <a:rPr lang="ko-KR" altLang="en-US" b="1" dirty="0" err="1"/>
              <a:t>스틱을</a:t>
            </a:r>
            <a:r>
              <a:rPr lang="ko-KR" altLang="en-US" b="1" dirty="0"/>
              <a:t> 양손으로 </a:t>
            </a:r>
            <a:endParaRPr lang="en-US" altLang="ko-KR" b="1" dirty="0"/>
          </a:p>
          <a:p>
            <a:r>
              <a:rPr lang="ko-KR" altLang="en-US" b="1" dirty="0"/>
              <a:t> 던져서 공격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sz="1600" b="1" dirty="0"/>
              <a:t>스킬 </a:t>
            </a:r>
            <a:r>
              <a:rPr lang="en-US" altLang="ko-KR" sz="1600" b="1" dirty="0"/>
              <a:t>: </a:t>
            </a:r>
            <a:r>
              <a:rPr lang="ko-KR" altLang="en-US" sz="1600" b="1" dirty="0" err="1"/>
              <a:t>둠칫타칫</a:t>
            </a:r>
            <a:endParaRPr lang="en-US" altLang="ko-KR" sz="1600" b="1" dirty="0"/>
          </a:p>
          <a:p>
            <a:r>
              <a:rPr lang="en-US" altLang="ko-KR" sz="1600" b="1" dirty="0"/>
              <a:t>(</a:t>
            </a:r>
            <a:r>
              <a:rPr lang="ko-KR" altLang="en-US" sz="1600" b="1" dirty="0"/>
              <a:t>느린 리듬으로 상대를 </a:t>
            </a:r>
            <a:r>
              <a:rPr lang="ko-KR" altLang="en-US" sz="1600" b="1" dirty="0" err="1"/>
              <a:t>느리게함</a:t>
            </a:r>
            <a:r>
              <a:rPr lang="en-US" altLang="ko-KR" sz="1600" b="1" dirty="0"/>
              <a:t>)</a:t>
            </a:r>
            <a:endParaRPr lang="ko-KR" altLang="en-US" sz="1600" b="1" dirty="0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1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043" y="5317291"/>
            <a:ext cx="832987" cy="624740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13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551" y="5487337"/>
            <a:ext cx="454694" cy="45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767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</TotalTime>
  <Words>611</Words>
  <Application>Microsoft Office PowerPoint</Application>
  <PresentationFormat>와이드스크린</PresentationFormat>
  <Paragraphs>185</Paragraphs>
  <Slides>17</Slides>
  <Notes>2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Adobe 고딕 Std B</vt:lpstr>
      <vt:lpstr>HY견고딕</vt:lpstr>
      <vt:lpstr>HY헤드라인M</vt:lpstr>
      <vt:lpstr>맑은 고딕</vt:lpstr>
      <vt:lpstr>배달의민족 도현</vt:lpstr>
      <vt:lpstr>타이포_쌍문동 B</vt:lpstr>
      <vt:lpstr>Arial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천기 김</dc:creator>
  <cp:lastModifiedBy>김 천기</cp:lastModifiedBy>
  <cp:revision>68</cp:revision>
  <dcterms:created xsi:type="dcterms:W3CDTF">2018-11-26T03:51:23Z</dcterms:created>
  <dcterms:modified xsi:type="dcterms:W3CDTF">2018-12-05T15:55:21Z</dcterms:modified>
</cp:coreProperties>
</file>

<file path=docProps/thumbnail.jpeg>
</file>